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4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Georgia" panose="02040502050405020303" pitchFamily="18" charset="0"/>
      <p:regular r:id="rId5"/>
      <p:bold r:id="rId6"/>
      <p:italic r:id="rId7"/>
      <p:boldItalic r:id="rId8"/>
    </p:embeddedFont>
    <p:embeddedFont>
      <p:font typeface="Gill Sans MT" panose="020B0502020104020203" pitchFamily="34" charset="77"/>
      <p:regular r:id="rId9"/>
      <p:bold r:id="rId10"/>
      <p:italic r:id="rId11"/>
      <p:boldItalic r:id="rId12"/>
    </p:embeddedFont>
    <p:embeddedFont>
      <p:font typeface="Helvetica Neue" panose="02000503000000020004" pitchFamily="2" charset="0"/>
      <p:regular r:id="rId13"/>
      <p:bold r:id="rId14"/>
      <p:italic r:id="rId15"/>
      <p:boldItalic r:id="rId16"/>
    </p:embeddedFont>
    <p:embeddedFont>
      <p:font typeface="Proxima Nova Semibold" panose="02000506030000020004" pitchFamily="2" charset="0"/>
      <p:regular r:id="rId17"/>
      <p:bold r:id="rId18"/>
      <p:italic r:id="rId19"/>
      <p:boldItalic r:id="rId20"/>
    </p:embeddedFont>
    <p:embeddedFont>
      <p:font typeface="Verdana" panose="020B060403050404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82C2"/>
    <a:srgbClr val="92D05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4"/>
    <p:restoredTop sz="94607"/>
  </p:normalViewPr>
  <p:slideViewPr>
    <p:cSldViewPr snapToGrid="0">
      <p:cViewPr>
        <p:scale>
          <a:sx n="89" d="100"/>
          <a:sy n="89" d="100"/>
        </p:scale>
        <p:origin x="20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7.fntdata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font" Target="fonts/font16.fnt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24" Type="http://schemas.openxmlformats.org/officeDocument/2006/relationships/font" Target="fonts/font20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23" Type="http://schemas.openxmlformats.org/officeDocument/2006/relationships/font" Target="fonts/font19.fntdata"/><Relationship Id="rId28" Type="http://schemas.openxmlformats.org/officeDocument/2006/relationships/tableStyles" Target="tableStyles.xml"/><Relationship Id="rId10" Type="http://schemas.openxmlformats.org/officeDocument/2006/relationships/font" Target="fonts/font6.fntdata"/><Relationship Id="rId19" Type="http://schemas.openxmlformats.org/officeDocument/2006/relationships/font" Target="fonts/font1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font" Target="fonts/font1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" name="Google Shape;2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113ef782f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g1113ef782f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A7B17"/>
          </p15:clr>
        </p15:guide>
        <p15:guide id="2" orient="horz" pos="432">
          <p15:clr>
            <a:srgbClr val="FA7B17"/>
          </p15:clr>
        </p15:guide>
        <p15:guide id="3" orient="horz" pos="5904">
          <p15:clr>
            <a:srgbClr val="FA7B17"/>
          </p15:clr>
        </p15:guide>
        <p15:guide id="4" pos="4464">
          <p15:clr>
            <a:srgbClr val="FA7B17"/>
          </p15:clr>
        </p15:guide>
        <p15:guide id="5" pos="1488">
          <p15:clr>
            <a:srgbClr val="FA7B17"/>
          </p15:clr>
        </p15:guide>
        <p15:guide id="6" pos="1920">
          <p15:clr>
            <a:srgbClr val="FA7B17"/>
          </p15:clr>
        </p15:guide>
        <p15:guide id="7" pos="2976">
          <p15:clr>
            <a:srgbClr val="FA7B17"/>
          </p15:clr>
        </p15:guide>
        <p15:guide id="8" pos="3408">
          <p15:clr>
            <a:srgbClr val="FA7B17"/>
          </p15:clr>
        </p15:guide>
        <p15:guide id="9" orient="horz" pos="1786">
          <p15:clr>
            <a:srgbClr val="FA7B17"/>
          </p15:clr>
        </p15:guide>
        <p15:guide id="10" orient="horz" pos="2218">
          <p15:clr>
            <a:srgbClr val="FA7B17"/>
          </p15:clr>
        </p15:guide>
        <p15:guide id="11" orient="horz" pos="3560">
          <p15:clr>
            <a:srgbClr val="FA7B17"/>
          </p15:clr>
        </p15:guide>
        <p15:guide id="12" orient="horz" pos="3992">
          <p15:clr>
            <a:srgbClr val="FA7B17"/>
          </p15:clr>
        </p15:guide>
        <p15:guide id="13" orient="horz" pos="534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">
  <p:cSld name="TITLE_4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A7B17"/>
          </p15:clr>
        </p15:guide>
        <p15:guide id="2" orient="horz" pos="432">
          <p15:clr>
            <a:srgbClr val="FA7B17"/>
          </p15:clr>
        </p15:guide>
        <p15:guide id="3" orient="horz" pos="5904">
          <p15:clr>
            <a:srgbClr val="FA7B17"/>
          </p15:clr>
        </p15:guide>
        <p15:guide id="4" pos="4464">
          <p15:clr>
            <a:srgbClr val="FA7B17"/>
          </p15:clr>
        </p15:guide>
        <p15:guide id="5" pos="1488">
          <p15:clr>
            <a:srgbClr val="FA7B17"/>
          </p15:clr>
        </p15:guide>
        <p15:guide id="6" pos="1920">
          <p15:clr>
            <a:srgbClr val="FA7B17"/>
          </p15:clr>
        </p15:guide>
        <p15:guide id="7" pos="2976">
          <p15:clr>
            <a:srgbClr val="FA7B17"/>
          </p15:clr>
        </p15:guide>
        <p15:guide id="8" pos="3408">
          <p15:clr>
            <a:srgbClr val="FA7B17"/>
          </p15:clr>
        </p15:guide>
        <p15:guide id="9" orient="horz" pos="1786">
          <p15:clr>
            <a:srgbClr val="FA7B17"/>
          </p15:clr>
        </p15:guide>
        <p15:guide id="10" orient="horz" pos="2218">
          <p15:clr>
            <a:srgbClr val="FA7B17"/>
          </p15:clr>
        </p15:guide>
        <p15:guide id="11" orient="horz" pos="3560">
          <p15:clr>
            <a:srgbClr val="FA7B17"/>
          </p15:clr>
        </p15:guide>
        <p15:guide id="12" orient="horz" pos="3992">
          <p15:clr>
            <a:srgbClr val="FA7B17"/>
          </p15:clr>
        </p15:guide>
        <p15:guide id="13" orient="horz" pos="5340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1 1">
  <p:cSld name="TITLE_1_1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title"/>
          </p:nvPr>
        </p:nvSpPr>
        <p:spPr>
          <a:xfrm>
            <a:off x="695325" y="609600"/>
            <a:ext cx="4714800" cy="3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Font typeface="Helvetica Neue"/>
              <a:buNone/>
              <a:defRPr sz="24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ldNum" idx="12"/>
          </p:nvPr>
        </p:nvSpPr>
        <p:spPr>
          <a:xfrm>
            <a:off x="685800" y="9273868"/>
            <a:ext cx="466500" cy="1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0" marR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A7B17"/>
          </p15:clr>
        </p15:guide>
        <p15:guide id="2" orient="horz" pos="432">
          <p15:clr>
            <a:srgbClr val="FA7B17"/>
          </p15:clr>
        </p15:guide>
        <p15:guide id="3" pos="1488">
          <p15:clr>
            <a:srgbClr val="FA7B17"/>
          </p15:clr>
        </p15:guide>
        <p15:guide id="4" pos="1920">
          <p15:clr>
            <a:srgbClr val="FA7B17"/>
          </p15:clr>
        </p15:guide>
        <p15:guide id="5" pos="2976">
          <p15:clr>
            <a:srgbClr val="FA7B17"/>
          </p15:clr>
        </p15:guide>
        <p15:guide id="6" pos="3408">
          <p15:clr>
            <a:srgbClr val="FA7B17"/>
          </p15:clr>
        </p15:guide>
        <p15:guide id="7" pos="4464">
          <p15:clr>
            <a:srgbClr val="FA7B17"/>
          </p15:clr>
        </p15:guide>
        <p15:guide id="8" orient="horz" pos="5891">
          <p15:clr>
            <a:srgbClr val="FA7B17"/>
          </p15:clr>
        </p15:guide>
        <p15:guide id="9" orient="horz" pos="5315">
          <p15:clr>
            <a:srgbClr val="FA7B17"/>
          </p15:clr>
        </p15:guide>
        <p15:guide id="10" orient="horz" pos="1788">
          <p15:clr>
            <a:srgbClr val="FA7B17"/>
          </p15:clr>
        </p15:guide>
        <p15:guide id="11" orient="horz" pos="2209">
          <p15:clr>
            <a:srgbClr val="FA7B17"/>
          </p15:clr>
        </p15:guide>
        <p15:guide id="12" orient="horz" pos="3576">
          <p15:clr>
            <a:srgbClr val="FA7B17"/>
          </p15:clr>
        </p15:guide>
        <p15:guide id="13" orient="horz" pos="3997">
          <p15:clr>
            <a:srgbClr val="FA7B17"/>
          </p15:clr>
        </p15:guide>
        <p15:guide id="14" orient="horz" pos="5993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1">
  <p:cSld name="TITLE_1_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685800" y="9273868"/>
            <a:ext cx="466500" cy="1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0" marR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A7B17"/>
          </p15:clr>
        </p15:guide>
        <p15:guide id="2" orient="horz" pos="432">
          <p15:clr>
            <a:srgbClr val="FA7B17"/>
          </p15:clr>
        </p15:guide>
        <p15:guide id="3" pos="1488">
          <p15:clr>
            <a:srgbClr val="FA7B17"/>
          </p15:clr>
        </p15:guide>
        <p15:guide id="4" pos="1920">
          <p15:clr>
            <a:srgbClr val="FA7B17"/>
          </p15:clr>
        </p15:guide>
        <p15:guide id="5" pos="2976">
          <p15:clr>
            <a:srgbClr val="FA7B17"/>
          </p15:clr>
        </p15:guide>
        <p15:guide id="6" pos="3408">
          <p15:clr>
            <a:srgbClr val="FA7B17"/>
          </p15:clr>
        </p15:guide>
        <p15:guide id="7" pos="4464">
          <p15:clr>
            <a:srgbClr val="FA7B17"/>
          </p15:clr>
        </p15:guide>
        <p15:guide id="8" orient="horz" pos="5922">
          <p15:clr>
            <a:srgbClr val="FA7B17"/>
          </p15:clr>
        </p15:guide>
        <p15:guide id="9" orient="horz" pos="5315">
          <p15:clr>
            <a:srgbClr val="FA7B17"/>
          </p15:clr>
        </p15:guide>
        <p15:guide id="10" orient="horz" pos="1788">
          <p15:clr>
            <a:srgbClr val="FA7B17"/>
          </p15:clr>
        </p15:guide>
        <p15:guide id="11" orient="horz" pos="2209">
          <p15:clr>
            <a:srgbClr val="FA7B17"/>
          </p15:clr>
        </p15:guide>
        <p15:guide id="12" orient="horz" pos="3576">
          <p15:clr>
            <a:srgbClr val="FA7B17"/>
          </p15:clr>
        </p15:guide>
        <p15:guide id="13" orient="horz" pos="3997">
          <p15:clr>
            <a:srgbClr val="FA7B17"/>
          </p15:clr>
        </p15:guide>
        <p15:guide id="14" orient="horz" pos="5820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2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5800" y="9430778"/>
            <a:ext cx="144725" cy="17072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6696300" y="9385790"/>
            <a:ext cx="466500" cy="3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A7B17"/>
          </p15:clr>
        </p15:guide>
        <p15:guide id="2" orient="horz" pos="432">
          <p15:clr>
            <a:srgbClr val="FA7B17"/>
          </p15:clr>
        </p15:guide>
        <p15:guide id="3" orient="horz" pos="5904">
          <p15:clr>
            <a:srgbClr val="FA7B17"/>
          </p15:clr>
        </p15:guide>
        <p15:guide id="4" pos="4464">
          <p15:clr>
            <a:srgbClr val="FA7B17"/>
          </p15:clr>
        </p15:guide>
        <p15:guide id="5" pos="1488">
          <p15:clr>
            <a:srgbClr val="FA7B17"/>
          </p15:clr>
        </p15:guide>
        <p15:guide id="6" pos="1920">
          <p15:clr>
            <a:srgbClr val="FA7B17"/>
          </p15:clr>
        </p15:guide>
        <p15:guide id="7" pos="2976">
          <p15:clr>
            <a:srgbClr val="FA7B17"/>
          </p15:clr>
        </p15:guide>
        <p15:guide id="8" pos="3408">
          <p15:clr>
            <a:srgbClr val="FA7B17"/>
          </p15:clr>
        </p15:guide>
        <p15:guide id="9" orient="horz" pos="1786">
          <p15:clr>
            <a:srgbClr val="FA7B17"/>
          </p15:clr>
        </p15:guide>
        <p15:guide id="10" orient="horz" pos="2218">
          <p15:clr>
            <a:srgbClr val="FA7B17"/>
          </p15:clr>
        </p15:guide>
        <p15:guide id="11" orient="horz" pos="3560">
          <p15:clr>
            <a:srgbClr val="FA7B17"/>
          </p15:clr>
        </p15:guide>
        <p15:guide id="12" orient="horz" pos="3992">
          <p15:clr>
            <a:srgbClr val="FA7B17"/>
          </p15:clr>
        </p15:guide>
        <p15:guide id="13" orient="horz" pos="5340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TITLE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695325" y="609600"/>
            <a:ext cx="4714800" cy="3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Font typeface="Helvetica Neue"/>
              <a:buNone/>
              <a:defRPr sz="24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5800" y="9430778"/>
            <a:ext cx="144725" cy="17072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6696300" y="9385790"/>
            <a:ext cx="466500" cy="3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A7B17"/>
          </p15:clr>
        </p15:guide>
        <p15:guide id="2" orient="horz" pos="432">
          <p15:clr>
            <a:srgbClr val="FA7B17"/>
          </p15:clr>
        </p15:guide>
        <p15:guide id="3" pos="1488">
          <p15:clr>
            <a:srgbClr val="FA7B17"/>
          </p15:clr>
        </p15:guide>
        <p15:guide id="4" pos="1920">
          <p15:clr>
            <a:srgbClr val="FA7B17"/>
          </p15:clr>
        </p15:guide>
        <p15:guide id="5" pos="2976">
          <p15:clr>
            <a:srgbClr val="FA7B17"/>
          </p15:clr>
        </p15:guide>
        <p15:guide id="6" pos="3408">
          <p15:clr>
            <a:srgbClr val="FA7B17"/>
          </p15:clr>
        </p15:guide>
        <p15:guide id="7" pos="4464">
          <p15:clr>
            <a:srgbClr val="FA7B17"/>
          </p15:clr>
        </p15:guide>
        <p15:guide id="8" orient="horz" pos="5904">
          <p15:clr>
            <a:srgbClr val="FA7B17"/>
          </p15:clr>
        </p15:guide>
        <p15:guide id="9" orient="horz" pos="5365">
          <p15:clr>
            <a:srgbClr val="FA7B17"/>
          </p15:clr>
        </p15:guide>
        <p15:guide id="10" orient="horz" pos="1788">
          <p15:clr>
            <a:srgbClr val="FA7B17"/>
          </p15:clr>
        </p15:guide>
        <p15:guide id="11" orient="horz" pos="2209">
          <p15:clr>
            <a:srgbClr val="FA7B17"/>
          </p15:clr>
        </p15:guide>
        <p15:guide id="12" orient="horz" pos="3576">
          <p15:clr>
            <a:srgbClr val="FA7B17"/>
          </p15:clr>
        </p15:guide>
        <p15:guide id="13" orient="horz" pos="3997">
          <p15:clr>
            <a:srgbClr val="FA7B17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697779" y="893473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99999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>
          <p15:clr>
            <a:srgbClr val="EA4335"/>
          </p15:clr>
        </p15:guide>
        <p15:guide id="2" pos="244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8"/>
          <p:cNvGrpSpPr/>
          <p:nvPr/>
        </p:nvGrpSpPr>
        <p:grpSpPr>
          <a:xfrm>
            <a:off x="494337" y="3739839"/>
            <a:ext cx="6400800" cy="1717627"/>
            <a:chOff x="685800" y="3409099"/>
            <a:chExt cx="6400800" cy="1717627"/>
          </a:xfrm>
        </p:grpSpPr>
        <p:sp>
          <p:nvSpPr>
            <p:cNvPr id="31" name="Google Shape;31;p8"/>
            <p:cNvSpPr txBox="1"/>
            <p:nvPr/>
          </p:nvSpPr>
          <p:spPr>
            <a:xfrm>
              <a:off x="685800" y="3887925"/>
              <a:ext cx="6400800" cy="1238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Most attempts at positive change fail because we stop at insight and don’t build habits. Sustained change towards a more positive mind requires laying down neural pathways to form new habits through consistent daily practice.</a:t>
              </a:r>
              <a:endParaRPr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That is what this program empowers you to do.</a:t>
              </a:r>
              <a:endParaRPr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32" name="Google Shape;32;p8"/>
            <p:cNvSpPr txBox="1"/>
            <p:nvPr/>
          </p:nvSpPr>
          <p:spPr>
            <a:xfrm>
              <a:off x="685800" y="3409099"/>
              <a:ext cx="3846900" cy="3539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0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The PQ Difference</a:t>
              </a:r>
              <a:endParaRPr sz="20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grpSp>
        <p:nvGrpSpPr>
          <p:cNvPr id="34" name="Google Shape;34;p8"/>
          <p:cNvGrpSpPr/>
          <p:nvPr/>
        </p:nvGrpSpPr>
        <p:grpSpPr>
          <a:xfrm>
            <a:off x="494337" y="5731374"/>
            <a:ext cx="6400800" cy="1222106"/>
            <a:chOff x="685800" y="5182799"/>
            <a:chExt cx="6400800" cy="1222106"/>
          </a:xfrm>
        </p:grpSpPr>
        <p:sp>
          <p:nvSpPr>
            <p:cNvPr id="35" name="Google Shape;35;p8"/>
            <p:cNvSpPr txBox="1"/>
            <p:nvPr/>
          </p:nvSpPr>
          <p:spPr>
            <a:xfrm>
              <a:off x="685800" y="5661625"/>
              <a:ext cx="6400800" cy="743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15 minutes/day of app-guided practice enables you to establish mental muscles (neural pathways). These exercises are bite-sized to fit your busy schedule and customized based on how you self-sabotage.</a:t>
              </a:r>
              <a:endParaRPr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36" name="Google Shape;36;p8"/>
            <p:cNvSpPr txBox="1"/>
            <p:nvPr/>
          </p:nvSpPr>
          <p:spPr>
            <a:xfrm>
              <a:off x="685800" y="5182799"/>
              <a:ext cx="3846900" cy="3539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20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What to expect</a:t>
              </a:r>
              <a:endParaRPr sz="20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sp>
        <p:nvSpPr>
          <p:cNvPr id="41" name="Google Shape;41;p8"/>
          <p:cNvSpPr txBox="1"/>
          <p:nvPr/>
        </p:nvSpPr>
        <p:spPr>
          <a:xfrm>
            <a:off x="485637" y="7475109"/>
            <a:ext cx="3846900" cy="31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rPr>
              <a:t>Pre-Work Checklist</a:t>
            </a:r>
            <a:endParaRPr sz="1800" i="0" u="none" strike="noStrike" cap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Proxima Nova Semibold"/>
            </a:endParaRPr>
          </a:p>
        </p:txBody>
      </p:sp>
      <p:sp>
        <p:nvSpPr>
          <p:cNvPr id="42" name="Google Shape;42;p8"/>
          <p:cNvSpPr txBox="1"/>
          <p:nvPr/>
        </p:nvSpPr>
        <p:spPr>
          <a:xfrm>
            <a:off x="4121055" y="7475109"/>
            <a:ext cx="3286634" cy="31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rPr>
              <a:t>Weekly Checklist</a:t>
            </a:r>
            <a:endParaRPr sz="1800" i="0" u="none" strike="noStrike" cap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Proxima Nova Semibold"/>
            </a:endParaRPr>
          </a:p>
        </p:txBody>
      </p:sp>
      <p:sp>
        <p:nvSpPr>
          <p:cNvPr id="43" name="Google Shape;43;p8"/>
          <p:cNvSpPr txBox="1"/>
          <p:nvPr/>
        </p:nvSpPr>
        <p:spPr>
          <a:xfrm>
            <a:off x="485637" y="7907310"/>
            <a:ext cx="3461026" cy="1150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AutoNum type="arabicPeriod"/>
            </a:pPr>
            <a:r>
              <a:rPr lang="en" sz="13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Download the App</a:t>
            </a:r>
            <a:endParaRPr sz="13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AutoNum type="arabicPeriod"/>
            </a:pPr>
            <a:r>
              <a:rPr lang="en" sz="13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Start listening to the Audiobook (inside Modules in the App)</a:t>
            </a:r>
            <a:endParaRPr sz="13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AutoNum type="arabicPeriod"/>
            </a:pPr>
            <a:r>
              <a:rPr lang="en" sz="13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Try out a PQ Gym Session (inside the Gym in the App)</a:t>
            </a:r>
            <a:endParaRPr sz="13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</p:txBody>
      </p:sp>
      <p:sp>
        <p:nvSpPr>
          <p:cNvPr id="44" name="Google Shape;44;p8"/>
          <p:cNvSpPr txBox="1"/>
          <p:nvPr/>
        </p:nvSpPr>
        <p:spPr>
          <a:xfrm>
            <a:off x="4051631" y="7907310"/>
            <a:ext cx="3121800" cy="1150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AutoNum type="arabicPeriod"/>
            </a:pPr>
            <a:r>
              <a:rPr lang="en" sz="13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Watch the Weekly Videos over the weekend</a:t>
            </a:r>
            <a:endParaRPr sz="13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AutoNum type="arabicPeriod"/>
            </a:pPr>
            <a:r>
              <a:rPr lang="en" sz="13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Complete Coach Challenges (Tuesday - Friday)</a:t>
            </a:r>
            <a:endParaRPr sz="13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AutoNum type="arabicPeriod"/>
            </a:pPr>
            <a:r>
              <a:rPr lang="en" sz="13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Attend Pod Meeting</a:t>
            </a:r>
            <a:endParaRPr sz="13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eorgia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A827F66-E8FF-51C0-5358-469AAF4B62A0}"/>
              </a:ext>
            </a:extLst>
          </p:cNvPr>
          <p:cNvGrpSpPr/>
          <p:nvPr/>
        </p:nvGrpSpPr>
        <p:grpSpPr>
          <a:xfrm>
            <a:off x="0" y="82366"/>
            <a:ext cx="7772400" cy="3144080"/>
            <a:chOff x="0" y="82366"/>
            <a:chExt cx="7772400" cy="3144080"/>
          </a:xfrm>
        </p:grpSpPr>
        <p:sp>
          <p:nvSpPr>
            <p:cNvPr id="6" name="Google Shape;27;p8">
              <a:extLst>
                <a:ext uri="{FF2B5EF4-FFF2-40B4-BE49-F238E27FC236}">
                  <a16:creationId xmlns:a16="http://schemas.microsoft.com/office/drawing/2014/main" id="{54B912A8-6CBE-F592-2BA5-1A16AA7E8538}"/>
                </a:ext>
              </a:extLst>
            </p:cNvPr>
            <p:cNvSpPr/>
            <p:nvPr/>
          </p:nvSpPr>
          <p:spPr>
            <a:xfrm>
              <a:off x="1253190" y="2568325"/>
              <a:ext cx="4933006" cy="658121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CCCCFF"/>
                </a:solidFill>
                <a:highlight>
                  <a:srgbClr val="CCCCFF"/>
                </a:highlight>
                <a:latin typeface="Gill Sans MT" panose="020B0502020104020203" pitchFamily="34" charset="77"/>
                <a:sym typeface="Arial"/>
              </a:endParaRPr>
            </a:p>
          </p:txBody>
        </p:sp>
        <p:sp>
          <p:nvSpPr>
            <p:cNvPr id="27" name="Google Shape;27;p8"/>
            <p:cNvSpPr/>
            <p:nvPr/>
          </p:nvSpPr>
          <p:spPr>
            <a:xfrm>
              <a:off x="0" y="1549795"/>
              <a:ext cx="7772400" cy="1028311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Gill Sans MT" panose="020B0502020104020203" pitchFamily="34" charset="77"/>
                <a:sym typeface="Arial"/>
              </a:endParaRPr>
            </a:p>
          </p:txBody>
        </p:sp>
        <p:sp>
          <p:nvSpPr>
            <p:cNvPr id="29" name="Google Shape;29;p8"/>
            <p:cNvSpPr txBox="1"/>
            <p:nvPr/>
          </p:nvSpPr>
          <p:spPr>
            <a:xfrm>
              <a:off x="2159869" y="1575932"/>
              <a:ext cx="3452662" cy="630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en" sz="2900" b="1" dirty="0">
                  <a:solidFill>
                    <a:srgbClr val="7D82C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PQ Program</a:t>
              </a:r>
              <a:r>
                <a:rPr lang="en" sz="2900" b="1" baseline="30000" dirty="0">
                  <a:solidFill>
                    <a:srgbClr val="7D82C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®</a:t>
              </a:r>
              <a:endParaRPr sz="2900" b="1" i="0" u="none" strike="noStrike" cap="none" baseline="30000" dirty="0">
                <a:solidFill>
                  <a:srgbClr val="7D82C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38" name="Google Shape;38;p8"/>
            <p:cNvSpPr txBox="1"/>
            <p:nvPr/>
          </p:nvSpPr>
          <p:spPr>
            <a:xfrm>
              <a:off x="1366020" y="2702989"/>
              <a:ext cx="2218712" cy="4955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Kristin@thedelta-v.com</a:t>
              </a: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  703.798.6158</a:t>
              </a:r>
              <a:endParaRPr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39" name="Google Shape;39;p8"/>
            <p:cNvSpPr txBox="1"/>
            <p:nvPr/>
          </p:nvSpPr>
          <p:spPr>
            <a:xfrm>
              <a:off x="585011" y="2198135"/>
              <a:ext cx="6610739" cy="3185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800" b="1" dirty="0">
                  <a:solidFill>
                    <a:srgbClr val="7D82C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Your Delta-v Team</a:t>
              </a:r>
              <a:endParaRPr sz="1800" b="1" i="0" u="none" strike="noStrike" cap="none" dirty="0">
                <a:solidFill>
                  <a:srgbClr val="7D82C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3" name="Google Shape;38;p8">
              <a:extLst>
                <a:ext uri="{FF2B5EF4-FFF2-40B4-BE49-F238E27FC236}">
                  <a16:creationId xmlns:a16="http://schemas.microsoft.com/office/drawing/2014/main" id="{B6FFE3A2-1AE2-03BB-B3B8-FDA922A1BB8C}"/>
                </a:ext>
              </a:extLst>
            </p:cNvPr>
            <p:cNvSpPr txBox="1"/>
            <p:nvPr/>
          </p:nvSpPr>
          <p:spPr>
            <a:xfrm>
              <a:off x="4060592" y="2702989"/>
              <a:ext cx="2458618" cy="4955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Traci@thedelta-v.com</a:t>
              </a: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  563.340.2001</a:t>
              </a:r>
              <a:endParaRPr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pic>
          <p:nvPicPr>
            <p:cNvPr id="5" name="Picture 4" descr="A close-up of a logo&#10;&#10;Description automatically generated">
              <a:extLst>
                <a:ext uri="{FF2B5EF4-FFF2-40B4-BE49-F238E27FC236}">
                  <a16:creationId xmlns:a16="http://schemas.microsoft.com/office/drawing/2014/main" id="{E0B33C73-DA83-5CAD-5215-E400BF658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0552" y="82366"/>
              <a:ext cx="5139853" cy="159933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27;p8">
            <a:extLst>
              <a:ext uri="{FF2B5EF4-FFF2-40B4-BE49-F238E27FC236}">
                <a16:creationId xmlns:a16="http://schemas.microsoft.com/office/drawing/2014/main" id="{C39402F5-6369-0DE5-E990-8E686192EADA}"/>
              </a:ext>
            </a:extLst>
          </p:cNvPr>
          <p:cNvSpPr/>
          <p:nvPr/>
        </p:nvSpPr>
        <p:spPr>
          <a:xfrm>
            <a:off x="216449" y="7996457"/>
            <a:ext cx="7238409" cy="51713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CCCCFF"/>
              </a:solidFill>
              <a:highlight>
                <a:srgbClr val="CCCCFF"/>
              </a:highlight>
              <a:latin typeface="Gill Sans MT" panose="020B0502020104020203" pitchFamily="34" charset="77"/>
              <a:sym typeface="Arial"/>
            </a:endParaRPr>
          </a:p>
        </p:txBody>
      </p:sp>
      <p:sp>
        <p:nvSpPr>
          <p:cNvPr id="7" name="Google Shape;27;p8">
            <a:extLst>
              <a:ext uri="{FF2B5EF4-FFF2-40B4-BE49-F238E27FC236}">
                <a16:creationId xmlns:a16="http://schemas.microsoft.com/office/drawing/2014/main" id="{27936337-9DA2-B846-4EF4-27CB589BB683}"/>
              </a:ext>
            </a:extLst>
          </p:cNvPr>
          <p:cNvSpPr/>
          <p:nvPr/>
        </p:nvSpPr>
        <p:spPr>
          <a:xfrm>
            <a:off x="216449" y="6763702"/>
            <a:ext cx="7238409" cy="51713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CCCCFF"/>
              </a:solidFill>
              <a:highlight>
                <a:srgbClr val="CCCCFF"/>
              </a:highlight>
              <a:latin typeface="Gill Sans MT" panose="020B0502020104020203" pitchFamily="34" charset="77"/>
              <a:sym typeface="Arial"/>
            </a:endParaRPr>
          </a:p>
        </p:txBody>
      </p:sp>
      <p:sp>
        <p:nvSpPr>
          <p:cNvPr id="6" name="Google Shape;27;p8">
            <a:extLst>
              <a:ext uri="{FF2B5EF4-FFF2-40B4-BE49-F238E27FC236}">
                <a16:creationId xmlns:a16="http://schemas.microsoft.com/office/drawing/2014/main" id="{CF379BBA-0E59-BD34-F491-8194F44C9802}"/>
              </a:ext>
            </a:extLst>
          </p:cNvPr>
          <p:cNvSpPr/>
          <p:nvPr/>
        </p:nvSpPr>
        <p:spPr>
          <a:xfrm>
            <a:off x="216450" y="5375478"/>
            <a:ext cx="7238409" cy="51713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CCCCFF"/>
              </a:solidFill>
              <a:highlight>
                <a:srgbClr val="CCCCFF"/>
              </a:highlight>
              <a:latin typeface="Gill Sans MT" panose="020B0502020104020203" pitchFamily="34" charset="77"/>
              <a:sym typeface="Arial"/>
            </a:endParaRPr>
          </a:p>
        </p:txBody>
      </p:sp>
      <p:sp>
        <p:nvSpPr>
          <p:cNvPr id="5" name="Google Shape;27;p8">
            <a:extLst>
              <a:ext uri="{FF2B5EF4-FFF2-40B4-BE49-F238E27FC236}">
                <a16:creationId xmlns:a16="http://schemas.microsoft.com/office/drawing/2014/main" id="{3CD45AFD-14D1-7BEB-1C38-C161CB360A0A}"/>
              </a:ext>
            </a:extLst>
          </p:cNvPr>
          <p:cNvSpPr/>
          <p:nvPr/>
        </p:nvSpPr>
        <p:spPr>
          <a:xfrm>
            <a:off x="216449" y="3998333"/>
            <a:ext cx="7238409" cy="51713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CCCCFF"/>
              </a:solidFill>
              <a:highlight>
                <a:srgbClr val="CCCCFF"/>
              </a:highlight>
              <a:latin typeface="Gill Sans MT" panose="020B0502020104020203" pitchFamily="34" charset="77"/>
              <a:sym typeface="Arial"/>
            </a:endParaRPr>
          </a:p>
        </p:txBody>
      </p:sp>
      <p:sp>
        <p:nvSpPr>
          <p:cNvPr id="4" name="Google Shape;27;p8">
            <a:extLst>
              <a:ext uri="{FF2B5EF4-FFF2-40B4-BE49-F238E27FC236}">
                <a16:creationId xmlns:a16="http://schemas.microsoft.com/office/drawing/2014/main" id="{48C2B054-F332-64A6-95D4-FFFF3CFD581E}"/>
              </a:ext>
            </a:extLst>
          </p:cNvPr>
          <p:cNvSpPr/>
          <p:nvPr/>
        </p:nvSpPr>
        <p:spPr>
          <a:xfrm>
            <a:off x="216750" y="2770130"/>
            <a:ext cx="7238409" cy="51713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CCCCFF"/>
              </a:solidFill>
              <a:highlight>
                <a:srgbClr val="CCCCFF"/>
              </a:highlight>
              <a:latin typeface="Gill Sans MT" panose="020B0502020104020203" pitchFamily="34" charset="77"/>
              <a:sym typeface="Arial"/>
            </a:endParaRPr>
          </a:p>
        </p:txBody>
      </p:sp>
      <p:sp>
        <p:nvSpPr>
          <p:cNvPr id="3" name="Google Shape;27;p8">
            <a:extLst>
              <a:ext uri="{FF2B5EF4-FFF2-40B4-BE49-F238E27FC236}">
                <a16:creationId xmlns:a16="http://schemas.microsoft.com/office/drawing/2014/main" id="{A2023B99-B33C-42C2-8361-78CC2B80AC92}"/>
              </a:ext>
            </a:extLst>
          </p:cNvPr>
          <p:cNvSpPr/>
          <p:nvPr/>
        </p:nvSpPr>
        <p:spPr>
          <a:xfrm>
            <a:off x="216750" y="1302738"/>
            <a:ext cx="7238409" cy="51713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CCCCFF"/>
              </a:solidFill>
              <a:highlight>
                <a:srgbClr val="CCCCFF"/>
              </a:highlight>
              <a:latin typeface="Gill Sans MT" panose="020B0502020104020203" pitchFamily="34" charset="77"/>
              <a:sym typeface="Arial"/>
            </a:endParaRPr>
          </a:p>
        </p:txBody>
      </p:sp>
      <p:sp>
        <p:nvSpPr>
          <p:cNvPr id="2" name="Google Shape;27;p8">
            <a:extLst>
              <a:ext uri="{FF2B5EF4-FFF2-40B4-BE49-F238E27FC236}">
                <a16:creationId xmlns:a16="http://schemas.microsoft.com/office/drawing/2014/main" id="{2A05898E-8688-A151-6C61-F5C63A792143}"/>
              </a:ext>
            </a:extLst>
          </p:cNvPr>
          <p:cNvSpPr/>
          <p:nvPr/>
        </p:nvSpPr>
        <p:spPr>
          <a:xfrm>
            <a:off x="0" y="196180"/>
            <a:ext cx="7772400" cy="102831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Gill Sans MT" panose="020B0502020104020203" pitchFamily="34" charset="77"/>
              <a:sym typeface="Arial"/>
            </a:endParaRPr>
          </a:p>
        </p:txBody>
      </p:sp>
      <p:grpSp>
        <p:nvGrpSpPr>
          <p:cNvPr id="53" name="Google Shape;53;p9"/>
          <p:cNvGrpSpPr/>
          <p:nvPr/>
        </p:nvGrpSpPr>
        <p:grpSpPr>
          <a:xfrm>
            <a:off x="685651" y="1446990"/>
            <a:ext cx="6869999" cy="1124316"/>
            <a:chOff x="685651" y="1292638"/>
            <a:chExt cx="6869999" cy="863879"/>
          </a:xfrm>
        </p:grpSpPr>
        <p:sp>
          <p:nvSpPr>
            <p:cNvPr id="54" name="Google Shape;54;p9"/>
            <p:cNvSpPr txBox="1"/>
            <p:nvPr/>
          </p:nvSpPr>
          <p:spPr>
            <a:xfrm>
              <a:off x="685651" y="1731785"/>
              <a:ext cx="6565200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Teach your brain that no matter how crazy-busy your day is, you can re-center every few hours in Sage wisdom for 2 minutes.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55" name="Google Shape;55;p9"/>
            <p:cNvSpPr txBox="1"/>
            <p:nvPr/>
          </p:nvSpPr>
          <p:spPr>
            <a:xfrm>
              <a:off x="3104550" y="1292638"/>
              <a:ext cx="4451100" cy="2123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Develop greater mastery over your own mind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56" name="Google Shape;56;p9"/>
            <p:cNvSpPr txBox="1"/>
            <p:nvPr/>
          </p:nvSpPr>
          <p:spPr>
            <a:xfrm>
              <a:off x="685800" y="1295400"/>
              <a:ext cx="1928100" cy="230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1 Self-Command</a:t>
              </a:r>
              <a:endParaRPr sz="1300" b="1" i="0" u="sng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grpSp>
        <p:nvGrpSpPr>
          <p:cNvPr id="57" name="Google Shape;57;p9"/>
          <p:cNvGrpSpPr/>
          <p:nvPr/>
        </p:nvGrpSpPr>
        <p:grpSpPr>
          <a:xfrm>
            <a:off x="673565" y="2847857"/>
            <a:ext cx="6882085" cy="859597"/>
            <a:chOff x="673565" y="2158852"/>
            <a:chExt cx="6882085" cy="859597"/>
          </a:xfrm>
        </p:grpSpPr>
        <p:sp>
          <p:nvSpPr>
            <p:cNvPr id="58" name="Google Shape;58;p9"/>
            <p:cNvSpPr txBox="1"/>
            <p:nvPr/>
          </p:nvSpPr>
          <p:spPr>
            <a:xfrm>
              <a:off x="673565" y="2806083"/>
              <a:ext cx="6565200" cy="2123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Read or listen to chapter 4 of the book before you watch the weekly video session.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59" name="Google Shape;59;p9"/>
            <p:cNvSpPr txBox="1"/>
            <p:nvPr/>
          </p:nvSpPr>
          <p:spPr>
            <a:xfrm>
              <a:off x="3104550" y="2158852"/>
              <a:ext cx="4451100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Expose the lies, limiting beliefs and damage of your Judge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60" name="Google Shape;60;p9"/>
            <p:cNvSpPr txBox="1"/>
            <p:nvPr/>
          </p:nvSpPr>
          <p:spPr>
            <a:xfrm>
              <a:off x="685800" y="2160375"/>
              <a:ext cx="2144100" cy="230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2 Intercept The Judge</a:t>
              </a:r>
              <a:endParaRPr sz="1300" b="1" i="0" u="sng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grpSp>
        <p:nvGrpSpPr>
          <p:cNvPr id="61" name="Google Shape;61;p9"/>
          <p:cNvGrpSpPr/>
          <p:nvPr/>
        </p:nvGrpSpPr>
        <p:grpSpPr>
          <a:xfrm>
            <a:off x="673565" y="4086582"/>
            <a:ext cx="6882385" cy="983223"/>
            <a:chOff x="673565" y="3993971"/>
            <a:chExt cx="6882385" cy="983223"/>
          </a:xfrm>
        </p:grpSpPr>
        <p:sp>
          <p:nvSpPr>
            <p:cNvPr id="62" name="Google Shape;62;p9"/>
            <p:cNvSpPr txBox="1"/>
            <p:nvPr/>
          </p:nvSpPr>
          <p:spPr>
            <a:xfrm>
              <a:off x="673565" y="4552462"/>
              <a:ext cx="6565200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You will develop an awareness of your Judge and Accomplice Saboteurs. This is a big step on this journey. Use your self-command tools to help intercept.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63" name="Google Shape;63;p9"/>
            <p:cNvSpPr txBox="1"/>
            <p:nvPr/>
          </p:nvSpPr>
          <p:spPr>
            <a:xfrm>
              <a:off x="3104550" y="3993971"/>
              <a:ext cx="4451400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Expose the lies, limiting beliefs and damage of your top Accomplice Saboteur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64" name="Google Shape;64;p9"/>
            <p:cNvSpPr txBox="1"/>
            <p:nvPr/>
          </p:nvSpPr>
          <p:spPr>
            <a:xfrm>
              <a:off x="685800" y="3993971"/>
              <a:ext cx="2246400" cy="230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3 </a:t>
              </a:r>
              <a:r>
                <a:rPr lang="en" sz="13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Accomplice</a:t>
              </a:r>
              <a:r>
                <a:rPr lang="en" sz="12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 Saboteur</a:t>
              </a:r>
              <a:endParaRPr sz="1200" b="1" i="0" u="sng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grpSp>
        <p:nvGrpSpPr>
          <p:cNvPr id="65" name="Google Shape;65;p9"/>
          <p:cNvGrpSpPr/>
          <p:nvPr/>
        </p:nvGrpSpPr>
        <p:grpSpPr>
          <a:xfrm>
            <a:off x="685800" y="5541087"/>
            <a:ext cx="6869850" cy="1073786"/>
            <a:chOff x="685800" y="5500137"/>
            <a:chExt cx="6869850" cy="1073786"/>
          </a:xfrm>
        </p:grpSpPr>
        <p:sp>
          <p:nvSpPr>
            <p:cNvPr id="66" name="Google Shape;66;p9"/>
            <p:cNvSpPr txBox="1"/>
            <p:nvPr/>
          </p:nvSpPr>
          <p:spPr>
            <a:xfrm>
              <a:off x="685951" y="5936826"/>
              <a:ext cx="6564900" cy="6370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Some people have difficulty in week 4 as we shift to Sage. It is recommended to complete extra PQ reps before the daily coach challenges to get ready to shift to sage.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67" name="Google Shape;67;p9"/>
            <p:cNvSpPr txBox="1"/>
            <p:nvPr/>
          </p:nvSpPr>
          <p:spPr>
            <a:xfrm>
              <a:off x="3104550" y="5500137"/>
              <a:ext cx="4451100" cy="2123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Learn to convert “bad things” into Gifts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68" name="Google Shape;68;p9"/>
            <p:cNvSpPr txBox="1"/>
            <p:nvPr/>
          </p:nvSpPr>
          <p:spPr>
            <a:xfrm>
              <a:off x="685800" y="5504909"/>
              <a:ext cx="1928100" cy="230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4 Shift to Sage</a:t>
              </a:r>
              <a:endParaRPr sz="1300" b="1" i="0" u="sng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grpSp>
        <p:nvGrpSpPr>
          <p:cNvPr id="69" name="Google Shape;69;p9"/>
          <p:cNvGrpSpPr/>
          <p:nvPr/>
        </p:nvGrpSpPr>
        <p:grpSpPr>
          <a:xfrm>
            <a:off x="673565" y="6935509"/>
            <a:ext cx="6882085" cy="905297"/>
            <a:chOff x="673565" y="6892261"/>
            <a:chExt cx="6882085" cy="905297"/>
          </a:xfrm>
        </p:grpSpPr>
        <p:sp>
          <p:nvSpPr>
            <p:cNvPr id="70" name="Google Shape;70;p9"/>
            <p:cNvSpPr txBox="1"/>
            <p:nvPr/>
          </p:nvSpPr>
          <p:spPr>
            <a:xfrm>
              <a:off x="673565" y="7372826"/>
              <a:ext cx="6565200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Have a childhood photo of yourself. Use it for this week's videos and coach challenges.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71" name="Google Shape;71;p9"/>
            <p:cNvSpPr txBox="1"/>
            <p:nvPr/>
          </p:nvSpPr>
          <p:spPr>
            <a:xfrm>
              <a:off x="3104550" y="6892261"/>
              <a:ext cx="4451100" cy="2123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Discover the Power of Empathy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72" name="Google Shape;72;p9"/>
            <p:cNvSpPr txBox="1"/>
            <p:nvPr/>
          </p:nvSpPr>
          <p:spPr>
            <a:xfrm>
              <a:off x="685800" y="6897202"/>
              <a:ext cx="2171700" cy="230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5 Boost Sage Powers</a:t>
              </a:r>
              <a:endParaRPr sz="1300" b="1" i="0" u="sng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grpSp>
        <p:nvGrpSpPr>
          <p:cNvPr id="73" name="Google Shape;73;p9"/>
          <p:cNvGrpSpPr/>
          <p:nvPr/>
        </p:nvGrpSpPr>
        <p:grpSpPr>
          <a:xfrm>
            <a:off x="685651" y="8148842"/>
            <a:ext cx="6869999" cy="884742"/>
            <a:chOff x="685651" y="8148842"/>
            <a:chExt cx="6869999" cy="884742"/>
          </a:xfrm>
        </p:grpSpPr>
        <p:sp>
          <p:nvSpPr>
            <p:cNvPr id="74" name="Google Shape;74;p9"/>
            <p:cNvSpPr txBox="1"/>
            <p:nvPr/>
          </p:nvSpPr>
          <p:spPr>
            <a:xfrm>
              <a:off x="685651" y="8608852"/>
              <a:ext cx="6565200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Georgia"/>
                </a:rPr>
                <a:t>Consider each Sage Power, which one do you naturally lean towards? Which one is harder for you to use?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endParaRPr>
            </a:p>
          </p:txBody>
        </p:sp>
        <p:sp>
          <p:nvSpPr>
            <p:cNvPr id="75" name="Google Shape;75;p9"/>
            <p:cNvSpPr txBox="1"/>
            <p:nvPr/>
          </p:nvSpPr>
          <p:spPr>
            <a:xfrm>
              <a:off x="3104550" y="8148842"/>
              <a:ext cx="4451100" cy="2123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Learn the Five Sage Powers</a:t>
              </a:r>
              <a:endParaRPr sz="120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  <p:sp>
          <p:nvSpPr>
            <p:cNvPr id="76" name="Google Shape;76;p9"/>
            <p:cNvSpPr txBox="1"/>
            <p:nvPr/>
          </p:nvSpPr>
          <p:spPr>
            <a:xfrm>
              <a:off x="685800" y="8150475"/>
              <a:ext cx="1928100" cy="230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 b="1" u="sng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Proxima Nova Semibold"/>
                </a:rPr>
                <a:t>6 Taking Action</a:t>
              </a:r>
              <a:endParaRPr sz="1300" b="1" i="0" u="sng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endParaRPr>
            </a:p>
          </p:txBody>
        </p:sp>
      </p:grpSp>
      <p:sp>
        <p:nvSpPr>
          <p:cNvPr id="77" name="Google Shape;77;p9"/>
          <p:cNvSpPr txBox="1"/>
          <p:nvPr/>
        </p:nvSpPr>
        <p:spPr>
          <a:xfrm>
            <a:off x="1363647" y="539019"/>
            <a:ext cx="5045106" cy="4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7D82C2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PQ </a:t>
            </a:r>
            <a:r>
              <a:rPr lang="en" sz="2800" b="1" dirty="0">
                <a:solidFill>
                  <a:srgbClr val="7D82C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Proxima Nova Semibold"/>
              </a:rPr>
              <a:t>Program</a:t>
            </a:r>
            <a:r>
              <a:rPr lang="en" sz="2800" b="1" dirty="0">
                <a:solidFill>
                  <a:srgbClr val="7D82C2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 - Week by Week</a:t>
            </a:r>
            <a:endParaRPr sz="2800" b="1" i="0" u="none" strike="noStrike" cap="none" dirty="0">
              <a:solidFill>
                <a:srgbClr val="7D82C2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F8F8F8"/>
      </a:accent6>
      <a:hlink>
        <a:srgbClr val="0059D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378</Words>
  <Application>Microsoft Macintosh PowerPoint</Application>
  <PresentationFormat>Custom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Gill Sans MT</vt:lpstr>
      <vt:lpstr>Verdana</vt:lpstr>
      <vt:lpstr>Helvetica Neue</vt:lpstr>
      <vt:lpstr>Proxima Nova Semibold</vt:lpstr>
      <vt:lpstr>Arial</vt:lpstr>
      <vt:lpstr>Georgia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kristin goodwin</cp:lastModifiedBy>
  <cp:revision>11</cp:revision>
  <dcterms:modified xsi:type="dcterms:W3CDTF">2024-09-16T19:36:55Z</dcterms:modified>
</cp:coreProperties>
</file>