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82C2"/>
    <a:srgbClr val="CCCCFF"/>
    <a:srgbClr val="92D050"/>
    <a:srgbClr val="255C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5"/>
    <p:restoredTop sz="94550"/>
  </p:normalViewPr>
  <p:slideViewPr>
    <p:cSldViewPr snapToGrid="0" snapToObjects="1">
      <p:cViewPr varScale="1">
        <p:scale>
          <a:sx n="108" d="100"/>
          <a:sy n="108" d="100"/>
        </p:scale>
        <p:origin x="22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D2BFC-5433-9245-985E-301FB621256C}" type="datetimeFigureOut">
              <a:rPr lang="en-US" smtClean="0"/>
              <a:t>9/16/24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6B933-D228-0444-801A-2345A49A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42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6B933-D228-0444-801A-2345A49AE4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1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1A798-D8E4-B046-8AF5-037878E62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C3739E-B6EC-0C4D-B398-52295F572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BF019-C02A-DF44-B9A2-D6E9EFF87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6D648-1FD7-AE48-83A3-4EC44FE68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D593B-8D51-5E46-95A1-E16790447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7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2B626-7565-154F-B048-DFA4682CC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FA6B0C-19E2-954D-BFDF-9C411EE80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0512C-4CF0-4643-B357-DC9CA9599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F314A-2C31-F642-BEAD-E85E76C3D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2A6D4-234B-804A-90C8-E83918563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9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CE5532-4113-E643-8148-E1D478E0BB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3ADC2-7C74-CB4E-8AEA-27AC447D9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379B9-672D-5C44-818B-1C9876922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539EA-6F87-D948-AB91-A7872273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56FB4-9085-4142-85B3-6474FD0EA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3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7CD2C-D5AD-7F4D-B7A1-3B8A58E01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E2F6D-2DB3-A342-931B-CB3941A71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6F18F-DC30-774D-A466-F8A716973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14E47-8D2E-5544-A3D0-BFF1C0E71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77ABD-0CB7-3941-ADE6-1A0B8A894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8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2EA1B-5D56-854F-AEA9-06AD5334A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248D5-40DA-2A45-9277-3907A2385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6F03C-E612-8440-B1C6-0FEFA6212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4A45A-1221-5D4B-A549-893FDD9CE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91219-C80E-4240-A365-5A27B2C74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4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1A76-069C-964C-A497-6450DD2C8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B45EE-C0F2-9A47-A963-18B1E1FD29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5F9C6-2E27-4843-8141-482385AD2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3E088B-FE0F-3F4A-94EF-2865C3535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75E908-7B69-E142-A863-399945EDF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3B510-FF62-3C4D-8F28-1061C48F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3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0B208-E3DF-5F40-A191-E6B037976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4E1571-E813-8648-B609-6A579D865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354D1-6262-2446-9BC2-CE4BBBBCF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9B701D-1B25-934F-94BC-7444DD0D5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4CD5FD-7A44-FC42-AD40-6726C177D9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CE8E5E-5266-1F4C-83DB-54E47F61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008A70-9409-BE48-A376-B594ED8CF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14960B-4F8D-8846-A00E-A833499A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0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9C0AF-0226-5B41-811F-5DB3B526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18A84-4EA6-C644-976C-DA0686AEA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82749B-1C62-6945-8107-6D342467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220F2-6861-DA41-95D4-30FF31B45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B787F2-EA06-784E-9C1C-953B0C186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0DF96E-88BB-E746-A1D4-183AFC091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9CCCF-DDA1-D04F-8B0D-C5FE50B1D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1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62EB9-796D-254C-83AA-1CF8FF655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F840-977F-AE42-A238-09D3C0502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0CB14-8027-7C44-A254-C0CAF4C70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DA865-CD58-474C-9DEE-A5971DA1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08FAF-1723-F848-8515-851B1D694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C97F6-B335-FB49-A87E-49DBC65E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9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79CA-369D-C148-805D-0C5A917F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F38600-D9D9-B345-9B31-7C1A2222A4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BD374-8281-E24D-B4B5-D5536C43D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77DA2-CCB4-8A4F-B4C8-593C34183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157E5-2A63-574F-A1E1-9B875410F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BFC10-4AD8-3D4B-8F32-01A0441E1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2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C090B8-BA78-0747-AD1A-42ACFE1F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BFBEA-6A97-214C-BAB4-4D72A0A5C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4065B-22A2-934D-8BBE-F9AA678763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46845-F2C0-684D-B1D2-3D82CB102FE6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6900A-CB2C-784A-B702-7C3D13E45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34357-3983-E54B-B6F8-BD7215218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5B773-7F9C-3343-888B-FF69051D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9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7;p8">
            <a:extLst>
              <a:ext uri="{FF2B5EF4-FFF2-40B4-BE49-F238E27FC236}">
                <a16:creationId xmlns:a16="http://schemas.microsoft.com/office/drawing/2014/main" id="{3C6363A7-CC3C-11A7-450D-F42B2B3E22B4}"/>
              </a:ext>
            </a:extLst>
          </p:cNvPr>
          <p:cNvSpPr/>
          <p:nvPr/>
        </p:nvSpPr>
        <p:spPr>
          <a:xfrm>
            <a:off x="4269552" y="387018"/>
            <a:ext cx="7772400" cy="102831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Gill Sans MT" panose="020B0502020104020203" pitchFamily="34" charset="77"/>
              <a:sym typeface="Arial"/>
            </a:endParaRPr>
          </a:p>
        </p:txBody>
      </p:sp>
      <p:sp>
        <p:nvSpPr>
          <p:cNvPr id="6" name="Google Shape;29;p8">
            <a:extLst>
              <a:ext uri="{FF2B5EF4-FFF2-40B4-BE49-F238E27FC236}">
                <a16:creationId xmlns:a16="http://schemas.microsoft.com/office/drawing/2014/main" id="{FFD3E31E-95D9-C5E0-96CB-2C5CB4C9BBAF}"/>
              </a:ext>
            </a:extLst>
          </p:cNvPr>
          <p:cNvSpPr txBox="1"/>
          <p:nvPr/>
        </p:nvSpPr>
        <p:spPr>
          <a:xfrm>
            <a:off x="5431213" y="611858"/>
            <a:ext cx="6610739" cy="630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" sz="2900" b="1" dirty="0">
                <a:solidFill>
                  <a:srgbClr val="7D82C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rPr>
              <a:t>PQ Mental Fitness Program</a:t>
            </a:r>
            <a:r>
              <a:rPr lang="en" sz="2900" b="1" baseline="30000" dirty="0">
                <a:solidFill>
                  <a:srgbClr val="7D82C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rPr>
              <a:t>®</a:t>
            </a:r>
            <a:endParaRPr sz="2900" b="1" i="0" u="none" strike="noStrike" cap="none" baseline="30000" dirty="0">
              <a:solidFill>
                <a:srgbClr val="7D82C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Proxima Nova Semibold"/>
            </a:endParaRPr>
          </a:p>
        </p:txBody>
      </p:sp>
      <p:pic>
        <p:nvPicPr>
          <p:cNvPr id="10" name="Picture 9" descr="A close-up of a logo&#10;&#10;Description automatically generated">
            <a:extLst>
              <a:ext uri="{FF2B5EF4-FFF2-40B4-BE49-F238E27FC236}">
                <a16:creationId xmlns:a16="http://schemas.microsoft.com/office/drawing/2014/main" id="{8695524C-D814-74B8-142D-1C2D260A5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49" y="101787"/>
            <a:ext cx="4849464" cy="15089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99AE71D-5A77-DC39-43DE-70E642214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456440"/>
              </p:ext>
            </p:extLst>
          </p:nvPr>
        </p:nvGraphicFramePr>
        <p:xfrm>
          <a:off x="478059" y="2150803"/>
          <a:ext cx="11235882" cy="46807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33154">
                  <a:extLst>
                    <a:ext uri="{9D8B030D-6E8A-4147-A177-3AD203B41FA5}">
                      <a16:colId xmlns:a16="http://schemas.microsoft.com/office/drawing/2014/main" val="1214917958"/>
                    </a:ext>
                  </a:extLst>
                </a:gridCol>
                <a:gridCol w="2132049">
                  <a:extLst>
                    <a:ext uri="{9D8B030D-6E8A-4147-A177-3AD203B41FA5}">
                      <a16:colId xmlns:a16="http://schemas.microsoft.com/office/drawing/2014/main" val="350462982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81466303"/>
                    </a:ext>
                  </a:extLst>
                </a:gridCol>
                <a:gridCol w="1122229">
                  <a:extLst>
                    <a:ext uri="{9D8B030D-6E8A-4147-A177-3AD203B41FA5}">
                      <a16:colId xmlns:a16="http://schemas.microsoft.com/office/drawing/2014/main" val="2282447788"/>
                    </a:ext>
                  </a:extLst>
                </a:gridCol>
                <a:gridCol w="1122229">
                  <a:extLst>
                    <a:ext uri="{9D8B030D-6E8A-4147-A177-3AD203B41FA5}">
                      <a16:colId xmlns:a16="http://schemas.microsoft.com/office/drawing/2014/main" val="1341610235"/>
                    </a:ext>
                  </a:extLst>
                </a:gridCol>
                <a:gridCol w="1122229">
                  <a:extLst>
                    <a:ext uri="{9D8B030D-6E8A-4147-A177-3AD203B41FA5}">
                      <a16:colId xmlns:a16="http://schemas.microsoft.com/office/drawing/2014/main" val="3497253316"/>
                    </a:ext>
                  </a:extLst>
                </a:gridCol>
                <a:gridCol w="1122229">
                  <a:extLst>
                    <a:ext uri="{9D8B030D-6E8A-4147-A177-3AD203B41FA5}">
                      <a16:colId xmlns:a16="http://schemas.microsoft.com/office/drawing/2014/main" val="3117210016"/>
                    </a:ext>
                  </a:extLst>
                </a:gridCol>
                <a:gridCol w="1122229">
                  <a:extLst>
                    <a:ext uri="{9D8B030D-6E8A-4147-A177-3AD203B41FA5}">
                      <a16:colId xmlns:a16="http://schemas.microsoft.com/office/drawing/2014/main" val="1620919900"/>
                    </a:ext>
                  </a:extLst>
                </a:gridCol>
                <a:gridCol w="2042974">
                  <a:extLst>
                    <a:ext uri="{9D8B030D-6E8A-4147-A177-3AD203B41FA5}">
                      <a16:colId xmlns:a16="http://schemas.microsoft.com/office/drawing/2014/main" val="182868966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78596313"/>
                    </a:ext>
                  </a:extLst>
                </a:gridCol>
              </a:tblGrid>
              <a:tr h="52025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PREP WEEK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TAKE ASSESSMENT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DOWNLOAD APP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WATCH WEEK 1 VIDEO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rgbClr val="7D82C2"/>
                          </a:solidFill>
                        </a:rPr>
                        <a:t>(60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243037"/>
                  </a:ext>
                </a:extLst>
              </a:tr>
              <a:tr h="58122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WEEK 1: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BOOST SELF- COMMAND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WEEKLY REFLECTION 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7D82C2"/>
                          </a:solidFill>
                        </a:rPr>
                        <a:t>(5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FOCUS OF THE DAY, COACH CHALLENGES, REFLECTION 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7D82C2"/>
                          </a:solidFill>
                        </a:rPr>
                        <a:t>(2 MINUTES EVERY 3 HOURS)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WATCH WEEK 2 VIDEO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rgbClr val="7D82C2"/>
                          </a:solidFill>
                        </a:rPr>
                        <a:t>(60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91840"/>
                  </a:ext>
                </a:extLst>
              </a:tr>
              <a:tr h="58122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 2: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INTERCEPT THE JUDGE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WEEKLY REFLECTION 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7D82C2"/>
                          </a:solidFill>
                        </a:rPr>
                        <a:t>(5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FOCUS OF THE DAY, COACH CHALLENGES, REFLECTION 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7D82C2"/>
                          </a:solidFill>
                        </a:rPr>
                        <a:t>(2 MINUTES EVERY 3 HOURS)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WATCH WEEK 3 VIDEO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rgbClr val="7D82C2"/>
                          </a:solidFill>
                        </a:rPr>
                        <a:t>(60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113817"/>
                  </a:ext>
                </a:extLst>
              </a:tr>
              <a:tr h="58122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 3: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ACCOMPLICE SABOTEURS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WEEKLY REFLECTION 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7D82C2"/>
                          </a:solidFill>
                        </a:rPr>
                        <a:t>(5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FOCUS OF THE DAY, COACH CHALLENGES, REFLECTION 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7D82C2"/>
                          </a:solidFill>
                        </a:rPr>
                        <a:t>(2 MINUTES EVERY 3 HOURS)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WATCH WEEK 4 VIDEO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rgbClr val="7D82C2"/>
                          </a:solidFill>
                        </a:rPr>
                        <a:t>(60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20444"/>
                  </a:ext>
                </a:extLst>
              </a:tr>
              <a:tr h="58122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 4: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SHIFT TO SAGE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WEEKLY REFLECTION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D82C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FOCUS OF THE DAY, COACH CHALLENGES, REFLECTION 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7D82C2"/>
                          </a:solidFill>
                        </a:rPr>
                        <a:t>(2 MINUTES EVERY 3 HOURS)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WATCH WEEK 5 VIDEO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rgbClr val="7D82C2"/>
                          </a:solidFill>
                        </a:rPr>
                        <a:t>(60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409142"/>
                  </a:ext>
                </a:extLst>
              </a:tr>
              <a:tr h="58122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 5: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BOOST SAGE POWERS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WEEKLY REFLECTION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D82C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FOCUS OF THE DAY, COACH CHALLENGES, REFLECTION 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7D82C2"/>
                          </a:solidFill>
                        </a:rPr>
                        <a:t>(2 MINUTES EVERY 3 HOURS)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WATCH WEEK 6 VIDEO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rgbClr val="7D82C2"/>
                          </a:solidFill>
                        </a:rPr>
                        <a:t>(60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519978"/>
                  </a:ext>
                </a:extLst>
              </a:tr>
              <a:tr h="58122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 6: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TAKING ACTION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WEEKLY REFLECTION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D82C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FOCUS OF THE DAY, COACH CHALLENGES, REFLECTION 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7D82C2"/>
                          </a:solidFill>
                        </a:rPr>
                        <a:t>(2 MINUTES EVERY 3 HOURS)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WATCH WRAP-UP VIDEO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rgbClr val="7D82C2"/>
                          </a:solidFill>
                        </a:rPr>
                        <a:t>(60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06643"/>
                  </a:ext>
                </a:extLst>
              </a:tr>
              <a:tr h="58122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 7: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CONTINUING YOUR PRACTICE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WEEKLY REFLECTION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D82C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 MIN)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NEW GROW CONTENT BEGINS *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7D82C2"/>
                          </a:solidFill>
                        </a:rPr>
                        <a:t>* FOR THOSE WHO CHOOSE TO CONTINUE THE JOURNEY BEYOND 6-WEEKS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1593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9CB794A-1AA1-28F4-2A09-3B29420F1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45135"/>
              </p:ext>
            </p:extLst>
          </p:nvPr>
        </p:nvGraphicFramePr>
        <p:xfrm>
          <a:off x="478059" y="1700561"/>
          <a:ext cx="11239270" cy="41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983">
                  <a:extLst>
                    <a:ext uri="{9D8B030D-6E8A-4147-A177-3AD203B41FA5}">
                      <a16:colId xmlns:a16="http://schemas.microsoft.com/office/drawing/2014/main" val="2820676436"/>
                    </a:ext>
                  </a:extLst>
                </a:gridCol>
                <a:gridCol w="2334425">
                  <a:extLst>
                    <a:ext uri="{9D8B030D-6E8A-4147-A177-3AD203B41FA5}">
                      <a16:colId xmlns:a16="http://schemas.microsoft.com/office/drawing/2014/main" val="2828945714"/>
                    </a:ext>
                  </a:extLst>
                </a:gridCol>
                <a:gridCol w="1123266">
                  <a:extLst>
                    <a:ext uri="{9D8B030D-6E8A-4147-A177-3AD203B41FA5}">
                      <a16:colId xmlns:a16="http://schemas.microsoft.com/office/drawing/2014/main" val="4221219430"/>
                    </a:ext>
                  </a:extLst>
                </a:gridCol>
                <a:gridCol w="1123266">
                  <a:extLst>
                    <a:ext uri="{9D8B030D-6E8A-4147-A177-3AD203B41FA5}">
                      <a16:colId xmlns:a16="http://schemas.microsoft.com/office/drawing/2014/main" val="1008008795"/>
                    </a:ext>
                  </a:extLst>
                </a:gridCol>
                <a:gridCol w="1123266">
                  <a:extLst>
                    <a:ext uri="{9D8B030D-6E8A-4147-A177-3AD203B41FA5}">
                      <a16:colId xmlns:a16="http://schemas.microsoft.com/office/drawing/2014/main" val="924230626"/>
                    </a:ext>
                  </a:extLst>
                </a:gridCol>
                <a:gridCol w="1123266">
                  <a:extLst>
                    <a:ext uri="{9D8B030D-6E8A-4147-A177-3AD203B41FA5}">
                      <a16:colId xmlns:a16="http://schemas.microsoft.com/office/drawing/2014/main" val="181933428"/>
                    </a:ext>
                  </a:extLst>
                </a:gridCol>
                <a:gridCol w="1123266">
                  <a:extLst>
                    <a:ext uri="{9D8B030D-6E8A-4147-A177-3AD203B41FA5}">
                      <a16:colId xmlns:a16="http://schemas.microsoft.com/office/drawing/2014/main" val="3798199060"/>
                    </a:ext>
                  </a:extLst>
                </a:gridCol>
                <a:gridCol w="1123266">
                  <a:extLst>
                    <a:ext uri="{9D8B030D-6E8A-4147-A177-3AD203B41FA5}">
                      <a16:colId xmlns:a16="http://schemas.microsoft.com/office/drawing/2014/main" val="2673693060"/>
                    </a:ext>
                  </a:extLst>
                </a:gridCol>
                <a:gridCol w="1123266">
                  <a:extLst>
                    <a:ext uri="{9D8B030D-6E8A-4147-A177-3AD203B41FA5}">
                      <a16:colId xmlns:a16="http://schemas.microsoft.com/office/drawing/2014/main" val="2982301710"/>
                    </a:ext>
                  </a:extLst>
                </a:gridCol>
              </a:tblGrid>
              <a:tr h="4108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DATES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TUES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THU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FRI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SAT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SUN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21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918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269</Words>
  <Application>Microsoft Macintosh PowerPoint</Application>
  <PresentationFormat>Widescreen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Gill Sans MT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Siston</dc:creator>
  <cp:lastModifiedBy>kristin goodwin</cp:lastModifiedBy>
  <cp:revision>15</cp:revision>
  <cp:lastPrinted>2023-07-30T20:46:01Z</cp:lastPrinted>
  <dcterms:created xsi:type="dcterms:W3CDTF">2020-07-20T13:26:49Z</dcterms:created>
  <dcterms:modified xsi:type="dcterms:W3CDTF">2024-09-16T19:36:28Z</dcterms:modified>
</cp:coreProperties>
</file>